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7215BD31-7A15-4C56-A557-52421AE9AA6A}">
  <a:tblStyle styleId="{7215BD31-7A15-4C56-A557-52421AE9AA6A}" styleName="Table_0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624" autoAdjust="0"/>
  </p:normalViewPr>
  <p:slideViewPr>
    <p:cSldViewPr>
      <p:cViewPr varScale="1">
        <p:scale>
          <a:sx n="92" d="100"/>
          <a:sy n="92" d="100"/>
        </p:scale>
        <p:origin x="-744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2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it"/>
              <a:pPr lvl="0">
                <a:spcBef>
                  <a:spcPts val="0"/>
                </a:spcBef>
                <a:buNone/>
              </a:pPr>
              <a:t>‹N›</a:t>
            </a:fld>
            <a:endParaRPr lang="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it"/>
              <a:pPr lvl="0">
                <a:spcBef>
                  <a:spcPts val="0"/>
                </a:spcBef>
                <a:buNone/>
              </a:pPr>
              <a:t>‹N›</a:t>
            </a:fld>
            <a:endParaRPr lang="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it"/>
              <a:pPr lvl="0">
                <a:spcBef>
                  <a:spcPts val="0"/>
                </a:spcBef>
                <a:buNone/>
              </a:pPr>
              <a:t>‹N›</a:t>
            </a:fld>
            <a:endParaRPr lang="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it"/>
              <a:pPr lvl="0">
                <a:spcBef>
                  <a:spcPts val="0"/>
                </a:spcBef>
                <a:buNone/>
              </a:pPr>
              <a:t>‹N›</a:t>
            </a:fld>
            <a:endParaRPr lang="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it"/>
              <a:pPr lvl="0">
                <a:spcBef>
                  <a:spcPts val="0"/>
                </a:spcBef>
                <a:buNone/>
              </a:pPr>
              <a:t>‹N›</a:t>
            </a:fld>
            <a:endParaRPr lang="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it"/>
              <a:pPr lvl="0">
                <a:spcBef>
                  <a:spcPts val="0"/>
                </a:spcBef>
                <a:buNone/>
              </a:pPr>
              <a:t>‹N›</a:t>
            </a:fld>
            <a:endParaRPr lang="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it"/>
              <a:pPr lvl="0">
                <a:spcBef>
                  <a:spcPts val="0"/>
                </a:spcBef>
                <a:buNone/>
              </a:pPr>
              <a:t>‹N›</a:t>
            </a:fld>
            <a:endParaRPr lang="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it"/>
              <a:pPr lvl="0">
                <a:spcBef>
                  <a:spcPts val="0"/>
                </a:spcBef>
                <a:buNone/>
              </a:pPr>
              <a:t>‹N›</a:t>
            </a:fld>
            <a:endParaRPr lang="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it"/>
              <a:pPr lvl="0">
                <a:spcBef>
                  <a:spcPts val="0"/>
                </a:spcBef>
                <a:buNone/>
              </a:pPr>
              <a:t>‹N›</a:t>
            </a:fld>
            <a:endParaRPr lang="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it"/>
              <a:pPr lvl="0">
                <a:spcBef>
                  <a:spcPts val="0"/>
                </a:spcBef>
                <a:buNone/>
              </a:pPr>
              <a:t>‹N›</a:t>
            </a:fld>
            <a:endParaRPr lang="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it"/>
              <a:pPr lvl="0">
                <a:spcBef>
                  <a:spcPts val="0"/>
                </a:spcBef>
                <a:buNone/>
              </a:pPr>
              <a:t>‹N›</a:t>
            </a:fld>
            <a:endParaRPr lang="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it" sz="1000">
                <a:solidFill>
                  <a:schemeClr val="dk2"/>
                </a:solidFill>
              </a:rPr>
              <a:pPr lvl="0" algn="r">
                <a:spcBef>
                  <a:spcPts val="0"/>
                </a:spcBef>
                <a:buNone/>
              </a:pPr>
              <a:t>‹N›</a:t>
            </a:fld>
            <a:endParaRPr lang="it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1187624" y="339502"/>
            <a:ext cx="6906600" cy="2052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it" sz="4000" b="1" dirty="0">
                <a:solidFill>
                  <a:srgbClr val="000000"/>
                </a:solidFill>
              </a:rPr>
              <a:t>ANALISI DI UN COMPITO AUTENTICO 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1835696" y="2355726"/>
            <a:ext cx="5763300" cy="792600"/>
          </a:xfrm>
          <a:prstGeom prst="rect">
            <a:avLst/>
          </a:prstGeom>
          <a:solidFill>
            <a:srgbClr val="B6D7A8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it" b="1" u="sng">
                <a:solidFill>
                  <a:srgbClr val="000000"/>
                </a:solidFill>
              </a:rPr>
              <a:t>gruppo A e H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0" y="272700"/>
            <a:ext cx="8520600" cy="572700"/>
          </a:xfrm>
          <a:prstGeom prst="rect">
            <a:avLst/>
          </a:prstGeom>
          <a:solidFill>
            <a:srgbClr val="B6D7A8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it"/>
              <a:t>AMBITI : matematica - italiano - tecnologia - arte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11700" y="940375"/>
            <a:ext cx="8520600" cy="3960000"/>
          </a:xfrm>
          <a:prstGeom prst="rect">
            <a:avLst/>
          </a:prstGeom>
          <a:solidFill>
            <a:srgbClr val="D9EAD3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it" sz="2000" b="1" dirty="0">
                <a:solidFill>
                  <a:schemeClr val="accent2"/>
                </a:solidFill>
              </a:rPr>
              <a:t>CONOSCENZE</a:t>
            </a:r>
          </a:p>
          <a:p>
            <a:pPr lvl="0">
              <a:spcBef>
                <a:spcPts val="0"/>
              </a:spcBef>
              <a:buNone/>
            </a:pPr>
            <a:r>
              <a:rPr lang="it" dirty="0">
                <a:solidFill>
                  <a:schemeClr val="accent2"/>
                </a:solidFill>
              </a:rPr>
              <a:t>CONOSCERE PROPORZIONI, LE FIGURE GEOMETRICHE SOLIDE, FORMULE RELATIVE AI VOLUMI</a:t>
            </a:r>
          </a:p>
          <a:p>
            <a:pPr lvl="0">
              <a:spcBef>
                <a:spcPts val="0"/>
              </a:spcBef>
              <a:buNone/>
            </a:pPr>
            <a:r>
              <a:rPr lang="it" dirty="0">
                <a:solidFill>
                  <a:schemeClr val="accent2"/>
                </a:solidFill>
              </a:rPr>
              <a:t>CONOSCERE UNITÀ DI MISURA E STRUMENTI PER LA MISURAZIONE</a:t>
            </a:r>
          </a:p>
          <a:p>
            <a:pPr lvl="0">
              <a:spcBef>
                <a:spcPts val="0"/>
              </a:spcBef>
              <a:buNone/>
            </a:pPr>
            <a:r>
              <a:rPr lang="it" dirty="0">
                <a:solidFill>
                  <a:schemeClr val="accent2"/>
                </a:solidFill>
              </a:rPr>
              <a:t>CONOSCERE LA STRUTTURA DI UN TESTO REGOLATIVO</a:t>
            </a:r>
          </a:p>
          <a:p>
            <a:pPr lvl="0">
              <a:spcBef>
                <a:spcPts val="0"/>
              </a:spcBef>
              <a:buNone/>
            </a:pPr>
            <a:r>
              <a:rPr lang="it" dirty="0">
                <a:solidFill>
                  <a:schemeClr val="accent2"/>
                </a:solidFill>
              </a:rPr>
              <a:t>CONOSCERE RIDUZIONI IN SCALA, PROPRIETÀ  E CARATTERISTICHE DEI MATERIALI</a:t>
            </a:r>
          </a:p>
          <a:p>
            <a:pPr lvl="0">
              <a:spcBef>
                <a:spcPts val="0"/>
              </a:spcBef>
              <a:buNone/>
            </a:pPr>
            <a:r>
              <a:rPr lang="it" dirty="0">
                <a:solidFill>
                  <a:schemeClr val="accent2"/>
                </a:solidFill>
              </a:rPr>
              <a:t>CONOSCERE TECNICHE FIGURATIVE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842700"/>
          </a:xfrm>
          <a:prstGeom prst="rect">
            <a:avLst/>
          </a:prstGeom>
          <a:solidFill>
            <a:srgbClr val="B6D7A8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it" sz="4400" dirty="0">
                <a:latin typeface="Calibri"/>
                <a:ea typeface="Calibri"/>
                <a:cs typeface="Calibri"/>
                <a:sym typeface="Calibri"/>
              </a:rPr>
              <a:t>ABILITÀ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1619672" y="2643758"/>
            <a:ext cx="7212628" cy="1796542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b="1" dirty="0">
              <a:solidFill>
                <a:srgbClr val="F3F3F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0"/>
              </a:spcBef>
              <a:buNone/>
            </a:pPr>
            <a:endParaRPr b="1" dirty="0">
              <a:solidFill>
                <a:srgbClr val="F3F3F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>
              <a:spcBef>
                <a:spcPts val="0"/>
              </a:spcBef>
              <a:buNone/>
            </a:pPr>
            <a:endParaRPr b="1" dirty="0">
              <a:solidFill>
                <a:srgbClr val="F3F3F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" name="Shape 75"/>
          <p:cNvGraphicFramePr/>
          <p:nvPr/>
        </p:nvGraphicFramePr>
        <p:xfrm>
          <a:off x="448750" y="96225"/>
          <a:ext cx="8547400" cy="4571940"/>
        </p:xfrm>
        <a:graphic>
          <a:graphicData uri="http://schemas.openxmlformats.org/drawingml/2006/table">
            <a:tbl>
              <a:tblPr>
                <a:noFill/>
                <a:tableStyleId>{7215BD31-7A15-4C56-A557-52421AE9AA6A}</a:tableStyleId>
              </a:tblPr>
              <a:tblGrid>
                <a:gridCol w="2136850"/>
                <a:gridCol w="2136850"/>
                <a:gridCol w="2136850"/>
                <a:gridCol w="2136850"/>
              </a:tblGrid>
              <a:tr h="381000"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it" sz="2400" b="1" dirty="0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MATEMATICA</a:t>
                      </a:r>
                    </a:p>
                  </a:txBody>
                  <a:tcPr marL="91425" marR="91425" marT="91425" marB="91425"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it" sz="2400" b="1" dirty="0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ITALIANO</a:t>
                      </a:r>
                    </a:p>
                  </a:txBody>
                  <a:tcPr marL="91425" marR="91425" marT="91425" marB="91425"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it" sz="2400" b="1" dirty="0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TECNOLOGIA</a:t>
                      </a:r>
                    </a:p>
                  </a:txBody>
                  <a:tcPr marL="91425" marR="91425" marT="91425" marB="91425"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it" sz="2400" b="1" dirty="0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ARTE</a:t>
                      </a:r>
                    </a:p>
                  </a:txBody>
                  <a:tcPr marL="91425" marR="91425" marT="91425" marB="91425">
                    <a:solidFill>
                      <a:srgbClr val="93C47D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it"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Saper eseguire i calcoli matematici..</a:t>
                      </a:r>
                    </a:p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it"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Saper applicare le formule geometriche relative all’area e al volume del cono.</a:t>
                      </a: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it"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Comprendere un testo regolativo.</a:t>
                      </a:r>
                    </a:p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it"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Saper scrivere un testo regolativo.</a:t>
                      </a:r>
                    </a:p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it"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Saper utilizzare il lessico specifico.</a:t>
                      </a: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it"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Saper scegliere il materiale giusto.</a:t>
                      </a:r>
                    </a:p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it"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Saper prendere le misure con gli strumenti adeguati.</a:t>
                      </a: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it"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Saper utilizzare le tecniche apprese per realizzare un prodotto.</a:t>
                      </a: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93C47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it" dirty="0"/>
              <a:t>STRATEGIE METACOGNITIVE</a:t>
            </a:r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body" idx="2"/>
          </p:nvPr>
        </p:nvSpPr>
        <p:spPr>
          <a:xfrm>
            <a:off x="5090925" y="1152475"/>
            <a:ext cx="3741300" cy="3691200"/>
          </a:xfrm>
          <a:prstGeom prst="rect">
            <a:avLst/>
          </a:prstGeom>
          <a:solidFill>
            <a:srgbClr val="D9EAD3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it" sz="1800" b="1">
                <a:solidFill>
                  <a:srgbClr val="000000"/>
                </a:solidFill>
              </a:rPr>
              <a:t>CAPACITÀ DI OSSERVARE E MONITORARE IL LAVORO NELLE VARIE FASI E DI TROVARE SOLUZIONI ALTERNATIVE </a:t>
            </a:r>
          </a:p>
          <a:p>
            <a:pPr lvl="0">
              <a:spcBef>
                <a:spcPts val="0"/>
              </a:spcBef>
              <a:buNone/>
            </a:pPr>
            <a:r>
              <a:rPr lang="it" sz="1800" b="1">
                <a:solidFill>
                  <a:srgbClr val="000000"/>
                </a:solidFill>
              </a:rPr>
              <a:t>( SCELTA DEL MATERIALE MISURE E PROPORZIONI SBAGLIATE …)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311699" y="445025"/>
            <a:ext cx="6055200" cy="572700"/>
          </a:xfrm>
          <a:prstGeom prst="rect">
            <a:avLst/>
          </a:prstGeom>
          <a:solidFill>
            <a:srgbClr val="B6D7A8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it"/>
              <a:t>COMPETENZE CHIAVE</a:t>
            </a:r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1933800" y="560525"/>
            <a:ext cx="6182700" cy="4315481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b="1" dirty="0">
              <a:solidFill>
                <a:srgbClr val="000000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it" sz="3000" b="1" dirty="0">
                <a:solidFill>
                  <a:srgbClr val="FF0000"/>
                </a:solidFill>
              </a:rPr>
              <a:t>COMPETENZA 9</a:t>
            </a:r>
          </a:p>
          <a:p>
            <a:pPr lvl="0">
              <a:spcBef>
                <a:spcPts val="0"/>
              </a:spcBef>
              <a:buNone/>
            </a:pPr>
            <a:r>
              <a:rPr lang="it" sz="3000" dirty="0">
                <a:solidFill>
                  <a:srgbClr val="FFFF00"/>
                </a:solidFill>
              </a:rPr>
              <a:t>SPIRITO DI INIZIATIVA ED </a:t>
            </a:r>
            <a:r>
              <a:rPr lang="it" sz="3000" dirty="0" smtClean="0">
                <a:solidFill>
                  <a:srgbClr val="FFFF00"/>
                </a:solidFill>
              </a:rPr>
              <a:t>IMPRENDITORIALITÀ</a:t>
            </a:r>
            <a:endParaRPr sz="3000" b="1" dirty="0">
              <a:solidFill>
                <a:srgbClr val="FF0000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it" sz="3000" b="1" dirty="0">
                <a:solidFill>
                  <a:srgbClr val="FF0000"/>
                </a:solidFill>
              </a:rPr>
              <a:t>COMPETENZA 10</a:t>
            </a:r>
          </a:p>
          <a:p>
            <a:pPr lvl="0">
              <a:spcBef>
                <a:spcPts val="0"/>
              </a:spcBef>
              <a:buNone/>
            </a:pPr>
            <a:r>
              <a:rPr lang="it" sz="3000" dirty="0">
                <a:solidFill>
                  <a:schemeClr val="dk1"/>
                </a:solidFill>
              </a:rPr>
              <a:t>IMPARARE AD IMPARARE</a:t>
            </a:r>
          </a:p>
          <a:p>
            <a:pPr lvl="0">
              <a:spcBef>
                <a:spcPts val="0"/>
              </a:spcBef>
              <a:buNone/>
            </a:pPr>
            <a:endParaRPr sz="3000" b="1" dirty="0">
              <a:solidFill>
                <a:srgbClr val="FF0000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 sz="3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93C47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it"/>
              <a:t>TRAGUARDI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it">
                <a:solidFill>
                  <a:srgbClr val="0D0D0D"/>
                </a:solidFill>
              </a:rPr>
              <a:t>per lo sviluppo delle competenze</a:t>
            </a:r>
          </a:p>
        </p:txBody>
      </p:sp>
      <p:graphicFrame>
        <p:nvGraphicFramePr>
          <p:cNvPr id="96" name="Shape 96"/>
          <p:cNvGraphicFramePr/>
          <p:nvPr/>
        </p:nvGraphicFramePr>
        <p:xfrm>
          <a:off x="301300" y="1599325"/>
          <a:ext cx="8541400" cy="3061915"/>
        </p:xfrm>
        <a:graphic>
          <a:graphicData uri="http://schemas.openxmlformats.org/drawingml/2006/table">
            <a:tbl>
              <a:tblPr>
                <a:noFill/>
                <a:tableStyleId>{7215BD31-7A15-4C56-A557-52421AE9AA6A}</a:tableStyleId>
              </a:tblPr>
              <a:tblGrid>
                <a:gridCol w="2135350"/>
                <a:gridCol w="2135350"/>
                <a:gridCol w="2135350"/>
                <a:gridCol w="2135350"/>
              </a:tblGrid>
              <a:tr h="185332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it" b="1"/>
                        <a:t>L’ALUNNO SI MUOVE CON SICUREZZA NEL CALCOLO,</a:t>
                      </a:r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it" b="1"/>
                        <a:t>STIMA LA GRANDEZZA DI UN NUMERO E IL RISULTATO DI OPERAZIONI</a:t>
                      </a:r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 b="1"/>
                    </a:p>
                  </a:txBody>
                  <a:tcPr marL="91425" marR="91425" marT="91425" marB="91425"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it" b="1"/>
                        <a:t>SCRIVE CORRETTAMENTE TESTI REGOLATIVI</a:t>
                      </a:r>
                    </a:p>
                  </a:txBody>
                  <a:tcPr marL="91425" marR="91425" marT="91425" marB="91425"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it" b="1"/>
                        <a:t>UTILIZZA ADEGUATE RISORSE E MATERIALI INFORMATIVI PROGETTA LE FASI</a:t>
                      </a:r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it" b="1"/>
                        <a:t>E LA REALIZZAZIONE DI SEMPLICI PRODOTTI</a:t>
                      </a:r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it" b="1"/>
                        <a:t>REALIZZA ELABORATI PERSONALI APPLICANDO LE CONOSCENZE E LE REGOLE DEL LINGUAGGIO VISIVO</a:t>
                      </a:r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</a:tr>
              <a:tr h="95882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it" b="1"/>
                        <a:t>RISOLVE PROBLEMI</a:t>
                      </a:r>
                    </a:p>
                  </a:txBody>
                  <a:tcPr marL="91425" marR="91425" marT="91425" marB="91425"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 b="1"/>
                    </a:p>
                  </a:txBody>
                  <a:tcPr marL="91425" marR="91425" marT="91425" marB="91425"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 b="1"/>
                    </a:p>
                  </a:txBody>
                  <a:tcPr marL="91425" marR="91425" marT="91425" marB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 b="1"/>
                    </a:p>
                  </a:txBody>
                  <a:tcPr marL="91425" marR="91425" marT="91425" marB="91425">
                    <a:solidFill>
                      <a:srgbClr val="EFEFE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224</Words>
  <Application>Microsoft Office PowerPoint</Application>
  <PresentationFormat>Presentazione su schermo (16:9)</PresentationFormat>
  <Paragraphs>41</Paragraphs>
  <Slides>7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simple-light-2</vt:lpstr>
      <vt:lpstr>ANALISI DI UN COMPITO AUTENTICO </vt:lpstr>
      <vt:lpstr>AMBITI : matematica - italiano - tecnologia - arte </vt:lpstr>
      <vt:lpstr>ABILITÀ</vt:lpstr>
      <vt:lpstr>Diapositiva 4</vt:lpstr>
      <vt:lpstr>STRATEGIE METACOGNITIVE</vt:lpstr>
      <vt:lpstr>COMPETENZE CHIAVE</vt:lpstr>
      <vt:lpstr>TRAGUARDI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ANALISI DI UN COMPITO AUTENTICO</dc:title>
  <dc:creator>Utente</dc:creator>
  <cp:lastModifiedBy>Microsoft</cp:lastModifiedBy>
  <cp:revision>4</cp:revision>
  <dcterms:modified xsi:type="dcterms:W3CDTF">2016-11-13T12:33:43Z</dcterms:modified>
</cp:coreProperties>
</file>